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1" r:id="rId4"/>
    <p:sldId id="262" r:id="rId5"/>
    <p:sldId id="263" r:id="rId6"/>
    <p:sldId id="266" r:id="rId7"/>
    <p:sldId id="267" r:id="rId8"/>
    <p:sldId id="283" r:id="rId9"/>
    <p:sldId id="284" r:id="rId10"/>
    <p:sldId id="268" r:id="rId11"/>
    <p:sldId id="288" r:id="rId12"/>
    <p:sldId id="289" r:id="rId13"/>
    <p:sldId id="290" r:id="rId14"/>
    <p:sldId id="285" r:id="rId15"/>
    <p:sldId id="286" r:id="rId16"/>
    <p:sldId id="259" r:id="rId17"/>
    <p:sldId id="269" r:id="rId18"/>
    <p:sldId id="258" r:id="rId19"/>
    <p:sldId id="260" r:id="rId20"/>
    <p:sldId id="270" r:id="rId21"/>
    <p:sldId id="273" r:id="rId22"/>
    <p:sldId id="271" r:id="rId23"/>
    <p:sldId id="274" r:id="rId24"/>
    <p:sldId id="272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33B07-9E7D-49D0-9850-BDFADEB57EE1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32CBA-F66C-4DA7-A10B-63FC66C91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32CBA-F66C-4DA7-A10B-63FC66C919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3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32CBA-F66C-4DA7-A10B-63FC66C919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80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2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270501" y="6425144"/>
            <a:ext cx="2743200" cy="365125"/>
          </a:xfrm>
        </p:spPr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57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4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3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6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42AA8-CC07-4239-A938-44D365D4068D}" type="datetimeFigureOut">
              <a:rPr lang="en-US" smtClean="0"/>
              <a:t>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4D593-4001-4845-9EA9-F4F8B0B09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0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abccolumbia.com/2017/08/18/icymi-using-twitter-to-track-eclipse-visitors-to-the-midlan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Earth </a:t>
            </a:r>
            <a:br>
              <a:rPr lang="en-US" dirty="0" smtClean="0"/>
            </a:br>
            <a:r>
              <a:rPr lang="en-US" sz="4000" dirty="0" smtClean="0"/>
              <a:t>GEOG-104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6768"/>
            <a:ext cx="9144000" cy="1311031"/>
          </a:xfrm>
        </p:spPr>
        <p:txBody>
          <a:bodyPr/>
          <a:lstStyle/>
          <a:p>
            <a:r>
              <a:rPr lang="en-US" dirty="0" smtClean="0"/>
              <a:t>Yi </a:t>
            </a:r>
            <a:r>
              <a:rPr lang="en-US" dirty="0" err="1" smtClean="0"/>
              <a:t>Qiang</a:t>
            </a:r>
            <a:endParaRPr lang="en-US" dirty="0" smtClean="0"/>
          </a:p>
          <a:p>
            <a:r>
              <a:rPr lang="en-US" dirty="0" smtClean="0"/>
              <a:t>8/22/2017</a:t>
            </a:r>
          </a:p>
        </p:txBody>
      </p:sp>
    </p:spTree>
    <p:extLst>
      <p:ext uri="{BB962C8B-B14F-4D97-AF65-F5344CB8AC3E}">
        <p14:creationId xmlns:p14="http://schemas.microsoft.com/office/powerpoint/2010/main" val="27438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Earth</a:t>
            </a:r>
            <a:endParaRPr lang="en-US" dirty="0"/>
          </a:p>
        </p:txBody>
      </p:sp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45" y="1690688"/>
            <a:ext cx="6597310" cy="438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ArcGlobe</a:t>
            </a:r>
            <a:r>
              <a:rPr lang="en-US" dirty="0" smtClean="0"/>
              <a:t> (ESRI)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81" y="1423987"/>
            <a:ext cx="7053814" cy="53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Earth (Microsoft)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1644901"/>
            <a:ext cx="7804150" cy="47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5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Earth Observation Techniques</a:t>
            </a:r>
            <a:endParaRPr lang="en-US" dirty="0"/>
          </a:p>
        </p:txBody>
      </p:sp>
      <p:pic>
        <p:nvPicPr>
          <p:cNvPr id="5122" name="Picture 2" descr="Image result for digital globe censor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217420"/>
            <a:ext cx="3219450" cy="2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Google ground vehi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700" y="1785125"/>
            <a:ext cx="3803200" cy="203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uav dro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00" y="4256592"/>
            <a:ext cx="2762250" cy="184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1882948"/>
            <a:ext cx="2619375" cy="1743075"/>
          </a:xfrm>
          <a:prstGeom prst="rect">
            <a:avLst/>
          </a:prstGeom>
        </p:spPr>
      </p:pic>
      <p:pic>
        <p:nvPicPr>
          <p:cNvPr id="5130" name="Picture 10" descr="Image result for mobile phone solar eclip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76" y="4152755"/>
            <a:ext cx="2549524" cy="183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514" y="4370247"/>
            <a:ext cx="2118371" cy="16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of the Big Data</a:t>
            </a:r>
            <a:endParaRPr lang="en-US" dirty="0"/>
          </a:p>
        </p:txBody>
      </p:sp>
      <p:pic>
        <p:nvPicPr>
          <p:cNvPr id="4098" name="Picture 2" descr="Image result for big data stor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1551233"/>
            <a:ext cx="8559800" cy="474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Cyberinfrastructure (distributed computing)</a:t>
            </a: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908895"/>
            <a:ext cx="8045450" cy="390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2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Originated from a speech by Al </a:t>
            </a:r>
            <a:r>
              <a:rPr lang="en-US" dirty="0"/>
              <a:t>Gore</a:t>
            </a:r>
            <a:r>
              <a:rPr lang="en-US" dirty="0" smtClean="0"/>
              <a:t> at Los Angeles on January 31, 1998.</a:t>
            </a:r>
          </a:p>
          <a:p>
            <a:r>
              <a:rPr lang="en-US" dirty="0" smtClean="0"/>
              <a:t>New technologies allow us to capture, store, process and display an unprecedented amount of information about our planet.</a:t>
            </a:r>
          </a:p>
          <a:p>
            <a:r>
              <a:rPr lang="en-US" dirty="0" smtClean="0"/>
              <a:t>Much of this information is "georeferenced" - that is, it will refer to some specific place on the Earth’s surface.</a:t>
            </a:r>
          </a:p>
          <a:p>
            <a:r>
              <a:rPr lang="en-US" dirty="0" smtClean="0"/>
              <a:t>Processing such vast amount of information is beyond the capacity of human brains and other media – it has to be done by computers.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Digital Earth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8760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3-D </a:t>
            </a:r>
            <a:r>
              <a:rPr lang="en-US" dirty="0"/>
              <a:t>representation of the planet, into which we can embed vast quantities of geo-referenced </a:t>
            </a:r>
            <a:r>
              <a:rPr lang="en-US" dirty="0" smtClean="0"/>
              <a:t>data</a:t>
            </a:r>
            <a:endParaRPr lang="en-US" dirty="0"/>
          </a:p>
          <a:p>
            <a:r>
              <a:rPr lang="en-US" dirty="0"/>
              <a:t>H</a:t>
            </a:r>
            <a:r>
              <a:rPr lang="en-US" dirty="0" smtClean="0"/>
              <a:t>igher </a:t>
            </a:r>
            <a:r>
              <a:rPr lang="en-US" dirty="0"/>
              <a:t>and higher levels of resolution to see continents, then regions, countries, cities, and finally individual houses, </a:t>
            </a:r>
            <a:r>
              <a:rPr lang="en-US" dirty="0" smtClean="0"/>
              <a:t>trees</a:t>
            </a:r>
            <a:endParaRPr lang="en-US" dirty="0"/>
          </a:p>
          <a:p>
            <a:r>
              <a:rPr lang="en-US" dirty="0" smtClean="0"/>
              <a:t>Moves </a:t>
            </a:r>
            <a:r>
              <a:rPr lang="en-US" dirty="0"/>
              <a:t>backward in time to learn </a:t>
            </a:r>
            <a:r>
              <a:rPr lang="en-US" dirty="0" smtClean="0"/>
              <a:t>about </a:t>
            </a:r>
            <a:r>
              <a:rPr lang="en-US" dirty="0"/>
              <a:t>history, perusing digitized maps overlaid on the surface of the Digital Earth, </a:t>
            </a:r>
            <a:r>
              <a:rPr lang="en-US" dirty="0" smtClean="0"/>
              <a:t>newsreel footage</a:t>
            </a:r>
            <a:r>
              <a:rPr lang="en-US" dirty="0"/>
              <a:t>, oral history, newspapers and other </a:t>
            </a:r>
            <a:r>
              <a:rPr lang="en-US" dirty="0" smtClean="0"/>
              <a:t>sources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It is a "</a:t>
            </a:r>
            <a:r>
              <a:rPr lang="en-US" dirty="0" err="1" smtClean="0"/>
              <a:t>collaboratory</a:t>
            </a:r>
            <a:r>
              <a:rPr lang="en-US" dirty="0" smtClean="0"/>
              <a:t>"-- a laboratory without walls — for research scientists to share, integrate and interoperate their data and models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Based on the advancement of computer science, earth observation, global positioning system, the internet, and cyberinfrastructure.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/>
              <a:t>can the </a:t>
            </a:r>
            <a:r>
              <a:rPr lang="en-US" dirty="0" smtClean="0"/>
              <a:t>Digital Earth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5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methods to digitalize the Earth – how we code the Earth as mathematical and computer models.</a:t>
            </a:r>
          </a:p>
          <a:p>
            <a:r>
              <a:rPr lang="en-US" dirty="0" smtClean="0"/>
              <a:t>Digital mapping techniques to represent human and environmental interactions on the Earth.</a:t>
            </a:r>
          </a:p>
          <a:p>
            <a:r>
              <a:rPr lang="en-US" dirty="0" smtClean="0"/>
              <a:t>Basic </a:t>
            </a:r>
            <a:r>
              <a:rPr lang="en-US" dirty="0"/>
              <a:t>s</a:t>
            </a:r>
            <a:r>
              <a:rPr lang="en-US" dirty="0" smtClean="0"/>
              <a:t>kills of using geographical information systems (GIS) to analyze geospatial data.</a:t>
            </a:r>
          </a:p>
          <a:p>
            <a:r>
              <a:rPr lang="en-US" dirty="0" smtClean="0"/>
              <a:t>Emerging technologies to collect, process, manage and analyze the vast amount of information about the Earth.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8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1675"/>
          </a:xfrm>
        </p:spPr>
        <p:txBody>
          <a:bodyPr/>
          <a:lstStyle/>
          <a:p>
            <a:r>
              <a:rPr lang="en-US" dirty="0" smtClean="0"/>
              <a:t>Map projections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8194" name="Picture 2" descr="Image result for GIS Projecti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940" y="2308225"/>
            <a:ext cx="3178020" cy="394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4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Digital Earth</a:t>
            </a: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97" y="2797910"/>
            <a:ext cx="6145080" cy="346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625600"/>
            <a:ext cx="502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is Digital Earth?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Why we need Digital Earth?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7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1675"/>
          </a:xfrm>
        </p:spPr>
        <p:txBody>
          <a:bodyPr/>
          <a:lstStyle/>
          <a:p>
            <a:r>
              <a:rPr lang="en-US" dirty="0" err="1" smtClean="0"/>
              <a:t>Georeferencing</a:t>
            </a:r>
            <a:r>
              <a:rPr lang="en-US" dirty="0" smtClean="0"/>
              <a:t> and coordinate systems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9218" name="Picture 2" descr="Image result for National grid georefer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2527300"/>
            <a:ext cx="2251076" cy="37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35725" y="6353731"/>
            <a:ext cx="199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 Grid of UK</a:t>
            </a:r>
            <a:endParaRPr lang="en-US" dirty="0"/>
          </a:p>
        </p:txBody>
      </p:sp>
      <p:pic>
        <p:nvPicPr>
          <p:cNvPr id="9220" name="Picture 4" descr="Image result for coordinate system G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2971800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22500" y="6000750"/>
            <a:ext cx="302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Geographic 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2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13010"/>
            <a:ext cx="10515600" cy="4351338"/>
          </a:xfrm>
        </p:spPr>
        <p:txBody>
          <a:bodyPr/>
          <a:lstStyle/>
          <a:p>
            <a:r>
              <a:rPr lang="en-US" dirty="0" smtClean="0"/>
              <a:t>The representations of space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12294" name="Picture 6" descr="Image result for Vector and raster G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2063262"/>
            <a:ext cx="3850245" cy="457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29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08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Reading and creating mapping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1024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94" y="2524125"/>
            <a:ext cx="3591462" cy="27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6" y="1690688"/>
            <a:ext cx="3622674" cy="258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9" y="4346851"/>
            <a:ext cx="3679826" cy="22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7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Measurement and analysis in map</a:t>
            </a:r>
            <a:endParaRPr lang="en-US" dirty="0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13314" name="Picture 2" descr="Image result for distance measurement G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809875"/>
            <a:ext cx="36195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74" y="3062287"/>
            <a:ext cx="4747552" cy="222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5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Geographic information systems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2530475"/>
            <a:ext cx="35718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5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maps and location-based service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14338" name="Picture 2" descr="Image result for Location-based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2972197"/>
            <a:ext cx="2998765" cy="205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Location-based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922" y="2800350"/>
            <a:ext cx="4507940" cy="240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6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Volunteer-GIS or public-participating GIS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4" name="Picture 2" descr="Image result for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885" y="2498218"/>
            <a:ext cx="4904989" cy="367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92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000"/>
          </a:xfrm>
        </p:spPr>
        <p:txBody>
          <a:bodyPr/>
          <a:lstStyle/>
          <a:p>
            <a:r>
              <a:rPr lang="en-US" smtClean="0"/>
              <a:t>Crowdsourced data </a:t>
            </a:r>
            <a:r>
              <a:rPr lang="en-US" dirty="0" smtClean="0"/>
              <a:t>(e.g. social media data)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will include</a:t>
            </a:r>
            <a:endParaRPr lang="en-US" dirty="0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2468562"/>
            <a:ext cx="8375724" cy="402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1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9248775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An overview of geospatial technologies and trending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Combination </a:t>
            </a:r>
            <a:r>
              <a:rPr lang="en-US" dirty="0"/>
              <a:t>of theories, applications and case studies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Including both lectures and lab </a:t>
            </a:r>
            <a:r>
              <a:rPr lang="en-US" dirty="0" smtClean="0"/>
              <a:t>exercises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Home assignments will be given weekly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After-class readings will be recommended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Evaluation will be based on home assignments, mid-term and final exams.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Lectures &amp;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59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Ask </a:t>
            </a:r>
            <a:r>
              <a:rPr lang="en-US" dirty="0">
                <a:solidFill>
                  <a:prstClr val="black"/>
                </a:solidFill>
              </a:rPr>
              <a:t>anytime when you have questions (r</a:t>
            </a:r>
            <a:r>
              <a:rPr lang="en-US" altLang="zh-CN" dirty="0">
                <a:solidFill>
                  <a:prstClr val="black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Comments and open </a:t>
            </a:r>
            <a:r>
              <a:rPr lang="en-US" dirty="0">
                <a:solidFill>
                  <a:prstClr val="black"/>
                </a:solidFill>
              </a:rPr>
              <a:t>discussion is encouraged (r</a:t>
            </a:r>
            <a:r>
              <a:rPr lang="en-US" altLang="zh-CN" dirty="0">
                <a:solidFill>
                  <a:prstClr val="black"/>
                </a:solidFill>
              </a:rPr>
              <a:t>a</a:t>
            </a:r>
            <a:r>
              <a:rPr lang="en-US" dirty="0">
                <a:solidFill>
                  <a:prstClr val="black"/>
                </a:solidFill>
              </a:rPr>
              <a:t>ise your hands)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Ask me questions </a:t>
            </a:r>
            <a:r>
              <a:rPr lang="en-US" dirty="0">
                <a:solidFill>
                  <a:prstClr val="black"/>
                </a:solidFill>
              </a:rPr>
              <a:t>after </a:t>
            </a:r>
            <a:r>
              <a:rPr lang="en-US" dirty="0" smtClean="0">
                <a:solidFill>
                  <a:prstClr val="black"/>
                </a:solidFill>
              </a:rPr>
              <a:t>class (email or office hour)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</a:rPr>
              <a:t>Submit your home assignments on time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Do not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 late (&gt;15min late deemed as absence)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Talking out of the topic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Use cell phone in class (mute your </a:t>
            </a:r>
            <a:r>
              <a:rPr lang="en-US" dirty="0" smtClean="0"/>
              <a:t>phone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disruptive behavior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558925"/>
            <a:ext cx="10515600" cy="4351338"/>
          </a:xfrm>
        </p:spPr>
        <p:txBody>
          <a:bodyPr/>
          <a:lstStyle/>
          <a:p>
            <a:r>
              <a:rPr lang="en-US" dirty="0" smtClean="0"/>
              <a:t>As of January 1, 2015, the Landsat satellites have archived 5.5 million images (~4134TB).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information explosion </a:t>
            </a:r>
            <a:r>
              <a:rPr lang="en-US" dirty="0" smtClean="0"/>
              <a:t>(the Big </a:t>
            </a:r>
            <a:r>
              <a:rPr lang="en-US" dirty="0" smtClean="0"/>
              <a:t>Data Era)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998" y="2463800"/>
            <a:ext cx="6221826" cy="396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8499" y="6426200"/>
            <a:ext cx="506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USGS Landsat archive holdings as of January 1,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952625"/>
            <a:ext cx="10515600" cy="4557713"/>
          </a:xfrm>
        </p:spPr>
        <p:txBody>
          <a:bodyPr/>
          <a:lstStyle/>
          <a:p>
            <a:r>
              <a:rPr lang="en-US" dirty="0" smtClean="0"/>
              <a:t>12 lab exercises/home assignments (60%)</a:t>
            </a:r>
          </a:p>
          <a:p>
            <a:r>
              <a:rPr lang="en-US" dirty="0" smtClean="0"/>
              <a:t>Mid-term (10%)</a:t>
            </a:r>
          </a:p>
          <a:p>
            <a:r>
              <a:rPr lang="en-US" dirty="0" smtClean="0"/>
              <a:t>Final (20%)</a:t>
            </a:r>
          </a:p>
          <a:p>
            <a:r>
              <a:rPr lang="en-US" dirty="0" smtClean="0"/>
              <a:t>Participation (10%)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751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hlinkClick r:id="rId2"/>
              </a:rPr>
              <a:t>Using Twitter to Track Eclipse Visitors to the </a:t>
            </a:r>
            <a:r>
              <a:rPr lang="en-US" b="1" dirty="0" smtClean="0">
                <a:hlinkClick r:id="rId2"/>
              </a:rPr>
              <a:t>Midlands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sensing in 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93825"/>
            <a:ext cx="10515600" cy="4351338"/>
          </a:xfrm>
        </p:spPr>
        <p:txBody>
          <a:bodyPr/>
          <a:lstStyle/>
          <a:p>
            <a:r>
              <a:rPr lang="en-US" dirty="0" err="1" smtClean="0"/>
              <a:t>DigitalGlobe</a:t>
            </a:r>
            <a:r>
              <a:rPr lang="en-US" dirty="0"/>
              <a:t> </a:t>
            </a:r>
            <a:r>
              <a:rPr lang="en-US" dirty="0" smtClean="0"/>
              <a:t>has archived </a:t>
            </a:r>
            <a:r>
              <a:rPr lang="en-US" dirty="0"/>
              <a:t>100-</a:t>
            </a:r>
            <a:r>
              <a:rPr lang="en-US" b="1" dirty="0"/>
              <a:t>petabyte</a:t>
            </a:r>
            <a:r>
              <a:rPr lang="en-US" dirty="0"/>
              <a:t> </a:t>
            </a:r>
            <a:r>
              <a:rPr lang="en-US" dirty="0" smtClean="0"/>
              <a:t>high-resolution </a:t>
            </a:r>
            <a:r>
              <a:rPr lang="en-US" dirty="0"/>
              <a:t>satellite </a:t>
            </a:r>
            <a:r>
              <a:rPr lang="en-US" dirty="0" smtClean="0"/>
              <a:t>imagery since 2017.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information explosion (Big Data Era)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16099" y="6010831"/>
            <a:ext cx="426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Worldview images acquired by </a:t>
            </a:r>
            <a:r>
              <a:rPr lang="en-US" dirty="0" err="1" smtClean="0"/>
              <a:t>DigitalGlobe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2719388"/>
            <a:ext cx="83153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0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454450"/>
            <a:ext cx="10515600" cy="4351338"/>
          </a:xfrm>
        </p:spPr>
        <p:txBody>
          <a:bodyPr/>
          <a:lstStyle/>
          <a:p>
            <a:r>
              <a:rPr lang="en-US" dirty="0" smtClean="0"/>
              <a:t>In Twitter, people post 500 million tweets per day and around 5% can be directly geocoded.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information explosion (Big Data Era)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9200" y="6488668"/>
            <a:ext cx="681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and temporal distribution of Hurricane Matthew related </a:t>
            </a:r>
            <a:r>
              <a:rPr lang="en-US" dirty="0" smtClean="0"/>
              <a:t>tweets</a:t>
            </a:r>
            <a:endParaRPr lang="en-US" dirty="0"/>
          </a:p>
        </p:txBody>
      </p:sp>
      <p:pic>
        <p:nvPicPr>
          <p:cNvPr id="3074" name="Picture 2" descr="http://gis.cas.sc.edu/gibd/wp-content/uploads/2017/02/Screenshot-2017-03-02-20.59.21-e14930941588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335" y="2373568"/>
            <a:ext cx="8191978" cy="41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14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capacity of our brain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728478"/>
            <a:ext cx="6273800" cy="468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4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models of the Earth</a:t>
            </a:r>
            <a:endParaRPr lang="en-US" dirty="0"/>
          </a:p>
        </p:txBody>
      </p:sp>
      <p:pic>
        <p:nvPicPr>
          <p:cNvPr id="6146" name="Picture 2" descr="Image result for map of edinburg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58282"/>
            <a:ext cx="3435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glo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5" y="3043237"/>
            <a:ext cx="3381375" cy="332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47" y="1893107"/>
            <a:ext cx="3784600" cy="2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2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r>
              <a:rPr lang="en-US" dirty="0" smtClean="0"/>
              <a:t>Buckminster’s </a:t>
            </a:r>
            <a:r>
              <a:rPr lang="en-US" dirty="0" err="1" smtClean="0"/>
              <a:t>Geoscope</a:t>
            </a:r>
            <a:endParaRPr lang="en-US" dirty="0"/>
          </a:p>
        </p:txBody>
      </p:sp>
      <p:pic>
        <p:nvPicPr>
          <p:cNvPr id="1028" name="Picture 4" descr="https://mediartinnovation.files.wordpress.com/2014/06/1971_fuller_geodesic_c.jpg?w=8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79" y="1335202"/>
            <a:ext cx="3932616" cy="368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chard Buckminster Fuller: Geoscope World G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485" y="1335088"/>
            <a:ext cx="3974306" cy="368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0550" y="5423900"/>
            <a:ext cx="112585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“… a </a:t>
            </a:r>
            <a:r>
              <a:rPr lang="en-US" dirty="0"/>
              <a:t>large two-hundred-foot diameter (or more) lightweight geodesic sphere hung hoveringly at one hundred feet above mid-campus by approximately invisible cables from three remote masts. This giant sphere is a miniature earth. Its entire exterior and interior surfaces will be covered with closely-packed electric bulbs, each with variable intensity controls. The lighting of the bulbs is </a:t>
            </a:r>
            <a:r>
              <a:rPr lang="en-US" dirty="0" err="1"/>
              <a:t>scanningly</a:t>
            </a:r>
            <a:r>
              <a:rPr lang="en-US" dirty="0"/>
              <a:t> controlled through an electric </a:t>
            </a:r>
            <a:r>
              <a:rPr lang="en-US" dirty="0" smtClean="0"/>
              <a:t>computer." </a:t>
            </a:r>
            <a:r>
              <a:rPr lang="en-US" dirty="0"/>
              <a:t>— R. Buckminster Fuller, 1962</a:t>
            </a:r>
          </a:p>
        </p:txBody>
      </p:sp>
    </p:spTree>
    <p:extLst>
      <p:ext uri="{BB962C8B-B14F-4D97-AF65-F5344CB8AC3E}">
        <p14:creationId xmlns:p14="http://schemas.microsoft.com/office/powerpoint/2010/main" val="306431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</p:spPr>
        <p:txBody>
          <a:bodyPr/>
          <a:lstStyle/>
          <a:p>
            <a:pPr fontAlgn="base"/>
            <a:r>
              <a:rPr lang="en-US" dirty="0" err="1" smtClean="0"/>
              <a:t>Mapparium</a:t>
            </a:r>
            <a:r>
              <a:rPr lang="en-US" dirty="0" smtClean="0"/>
              <a:t>: a inside view of the world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5800" y="5653088"/>
            <a:ext cx="110871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A </a:t>
            </a:r>
            <a:r>
              <a:rPr lang="en-US" sz="2200" dirty="0"/>
              <a:t>three-story-tall globe made of stained glass that is viewed from a 30-foot-long (9.1 m) bridge through its interior</a:t>
            </a:r>
            <a:r>
              <a:rPr lang="en-US" sz="22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Shows </a:t>
            </a:r>
            <a:r>
              <a:rPr lang="en-US" sz="2200" dirty="0"/>
              <a:t>the political world in 1935 with orchestration of words, music, and LED lights</a:t>
            </a:r>
            <a:endParaRPr lang="en-US" sz="2200" dirty="0" smtClean="0"/>
          </a:p>
        </p:txBody>
      </p:sp>
      <p:pic>
        <p:nvPicPr>
          <p:cNvPr id="2050" name="Picture 2" descr="https://www.marybakereddylibrary.org/wp-content/uploads/2017/03/Mapparium_2017-Header_Image_1100x5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1624013"/>
            <a:ext cx="7835898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9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4966</TotalTime>
  <Words>787</Words>
  <Application>Microsoft Office PowerPoint</Application>
  <PresentationFormat>Widescreen</PresentationFormat>
  <Paragraphs>93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等线</vt:lpstr>
      <vt:lpstr>Arial</vt:lpstr>
      <vt:lpstr>Calibri</vt:lpstr>
      <vt:lpstr>Calibri Light</vt:lpstr>
      <vt:lpstr>Wingdings</vt:lpstr>
      <vt:lpstr>Office Theme</vt:lpstr>
      <vt:lpstr>Digital Earth  GEOG-104</vt:lpstr>
      <vt:lpstr>Digital Earth</vt:lpstr>
      <vt:lpstr>The information explosion (the Big Data Era)</vt:lpstr>
      <vt:lpstr>The information explosion (Big Data Era)</vt:lpstr>
      <vt:lpstr>The information explosion (Big Data Era)</vt:lpstr>
      <vt:lpstr>The capacity of our brain</vt:lpstr>
      <vt:lpstr>Traditional models of the Earth</vt:lpstr>
      <vt:lpstr>Buckminster’s Geoscope</vt:lpstr>
      <vt:lpstr>Mapparium: a inside view of the world</vt:lpstr>
      <vt:lpstr>Google Earth</vt:lpstr>
      <vt:lpstr>ArcGlobe (ESRI)</vt:lpstr>
      <vt:lpstr>Virtual Earth (Microsoft)</vt:lpstr>
      <vt:lpstr>Earth Observation Techniques</vt:lpstr>
      <vt:lpstr>Storage of the Big Data</vt:lpstr>
      <vt:lpstr>Cyberinfrastructure (distributed computing)</vt:lpstr>
      <vt:lpstr>What is Digital Earth</vt:lpstr>
      <vt:lpstr>What can the Digital Earth do?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This course will include</vt:lpstr>
      <vt:lpstr>Approaches to Lectures &amp; Labs</vt:lpstr>
      <vt:lpstr>Course rules</vt:lpstr>
      <vt:lpstr>Evaluation</vt:lpstr>
      <vt:lpstr>Social sensing in Twitter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Earth  GEOG-104</dc:title>
  <dc:creator>yiqiang</dc:creator>
  <cp:lastModifiedBy>yiqiang</cp:lastModifiedBy>
  <cp:revision>108</cp:revision>
  <dcterms:created xsi:type="dcterms:W3CDTF">2017-08-04T21:36:16Z</dcterms:created>
  <dcterms:modified xsi:type="dcterms:W3CDTF">2017-08-22T18:35:52Z</dcterms:modified>
</cp:coreProperties>
</file>